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4506E-EAF0-45A1-B26A-61E33316D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391733-6A18-43BC-8E4B-080CB98E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DB96-16F2-4909-BFAB-B6A0B6D4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135986-7AC4-4268-849C-636938EE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DA1C6-4C64-428B-B719-59841956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1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1E1A9-7E85-4370-897C-7CFF9E10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1E693A-3642-443F-9D42-0A48E438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889C3-85F7-45DF-93CD-27E217C1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06A28-046F-40C1-A927-D81758C2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E49DE-AA67-422A-805D-542B205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1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307AE5-9F05-44C7-88B7-127BC8FEE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487FE-280E-4A59-A99C-174985888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DB83B-2C80-441A-AF36-ACDF111F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90AD4-5E1E-4931-8A91-72B2A018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9DCA1-6EA0-465E-9AB6-861CCD0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8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925A8-BF58-472C-A690-9291AA1A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39F51-21C5-4ED4-89D9-02F9DE74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869CB-07C2-4A21-A931-ED2215BD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0EC55-7819-4832-9B34-29568840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D8397-1586-4480-BEF4-DAD9AB05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6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0FC87-0926-4858-965C-4F8713E3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58C837-EDD1-4447-BBC4-1A39E60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D86C0-C24D-4874-8EEC-CF0B950B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E0386-9B20-41A9-B977-4B6E0E8F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24596-34ED-416B-A294-C8C5618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DEA20-0310-443B-BE57-22C321BA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A3C1A-F76D-4C6E-98EB-2E5924709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8A690E-6206-4EA2-AB33-1C0FD58D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BFA4B-1B60-47AA-918B-44D9A5B7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26003-EC38-4AA3-A8D2-A4A45CEC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60834C-01F1-47C2-AB15-075B3270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F9563-A2C0-49A0-B58F-F1B3B718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3EAFF-636F-4E87-B74A-0B89902D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E889C-BAFE-43AB-8B13-9D962855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EB99C-263F-4784-A7E5-60B9C148D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A78BDE-2E5C-49CE-970A-B25F73D5A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29C80-946A-4E55-9DA7-7A2F9C0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33C462-F6C9-49E9-9D64-9DDAA6D7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3539E5-D29E-4583-AEE3-DACBB291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3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D9167-07C4-4408-8D1F-F2399EF7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8C07D8-D686-4C68-A92B-801CAFB5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22E23D-08B2-4C02-B522-10A7F346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BDADB7-14F7-4604-8A86-F3BC8C70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BDB50A-01CF-4735-AFBC-EBC46AC0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EFEE5B-C664-49FB-B9A3-10A96EB9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E90E31-D1D1-48B6-8E01-C7B4A21C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93941-3648-4E5A-AC66-79F56AF6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479D3-CDB5-4C31-98D4-F4653E10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320BBA-8EC4-45F1-ACBB-96EA34BB0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BF63B-20BF-41CD-8CBA-D9B2EB80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2CB10C-1D2F-410E-B3EB-C64B8163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8526F-69D3-44B1-B11A-EB5E488B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1CEFF-8A88-4D3D-84F5-FA79C766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A5DDCD-307C-4872-8A23-BC6E67AD0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EEF57-74E2-4075-B08A-85E8A303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A9692D-6F18-4844-BBBC-DF8385DC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3171AF-9155-4127-8332-6D43533E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0AF6C-DD91-4DC0-B38D-2077256B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1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0AF67-FF78-405F-BA82-7EBEBDC6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2DE63C-B3A5-4068-9ADF-6904E69F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D5934-15CE-4C94-94C7-1BF6184EF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A1C86-4970-4373-B602-2619DE27757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A3705-3F95-497C-9DA1-A1E2D477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AA0F5-F757-4B96-889C-94B34F9FF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C1E3-9BF9-4716-AD55-4B1780602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015BD-1100-4681-9C03-E3D4F3675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Схемотехника</a:t>
            </a:r>
            <a:br>
              <a:rPr lang="ru-RU" dirty="0"/>
            </a:br>
            <a:r>
              <a:rPr lang="ru-RU" sz="4000" dirty="0"/>
              <a:t>(углубленный курс)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506F06-E7B2-492E-AC35-A4A9FEAD1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Лекция №2</a:t>
            </a:r>
          </a:p>
        </p:txBody>
      </p:sp>
    </p:spTree>
    <p:extLst>
      <p:ext uri="{BB962C8B-B14F-4D97-AF65-F5344CB8AC3E}">
        <p14:creationId xmlns:p14="http://schemas.microsoft.com/office/powerpoint/2010/main" val="323378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CBE79-4CF4-4E24-96C8-DA7A3FCB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Два стабильных состояния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021407-7CC9-402A-8C2E-CA334B5A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473" y="2015231"/>
            <a:ext cx="8391053" cy="37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7A5B2-7482-4C57-A0F9-D97CE943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RS-</a:t>
            </a:r>
            <a:r>
              <a:rPr lang="ru-RU" dirty="0"/>
              <a:t>триггер (защелка)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8B65D7-E5E7-4BFE-B4F1-2BD8936C9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479" y="2057677"/>
            <a:ext cx="4643020" cy="37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2F46-1FA3-4B76-9CCF-993C0D01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Бистабильные состояния </a:t>
            </a:r>
            <a:r>
              <a:rPr lang="en-US" dirty="0"/>
              <a:t>RS-</a:t>
            </a:r>
            <a:r>
              <a:rPr lang="ru-RU" dirty="0"/>
              <a:t>триггера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B02E17-D9F0-4DF5-A30E-8B1C8CC1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28" y="1864312"/>
            <a:ext cx="9434344" cy="37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DBF66-E21F-41A8-81EA-C757215F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истинности </a:t>
            </a:r>
            <a:r>
              <a:rPr lang="en-US" dirty="0"/>
              <a:t>RS-</a:t>
            </a:r>
            <a:r>
              <a:rPr lang="ru-RU" dirty="0"/>
              <a:t>триггера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9BF5E1-58FC-489A-991F-AAD636923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398" y="2315704"/>
            <a:ext cx="5671754" cy="2558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DBA59-65E0-4C62-823A-D6E1577C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42" y="2191831"/>
            <a:ext cx="2512380" cy="26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6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2FA7D-AC9C-42DE-AD9F-E15CA233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</a:t>
            </a:r>
            <a:r>
              <a:rPr lang="ru-RU" dirty="0"/>
              <a:t>триггер-защелка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84CA84-2D20-4881-8E51-984F775A5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78" y="2885243"/>
            <a:ext cx="11337843" cy="1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26D0-4C1D-4A0D-BB2C-4288C445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</a:t>
            </a:r>
            <a:r>
              <a:rPr lang="ru-RU" dirty="0"/>
              <a:t>триггер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3ED84B-C730-4B62-AB64-6552DA4A2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163" y="2075670"/>
            <a:ext cx="3742857" cy="3028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34B8A-2573-41E5-BD78-69814B84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982" y="2461861"/>
            <a:ext cx="2742857" cy="19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D978B-9712-41D9-BB17-DAF9058D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Регистр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0BF556-AB59-4A1A-AD6F-0E1D46C4F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642" y="575777"/>
            <a:ext cx="4394715" cy="57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7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FD750-D8C6-4D72-83E7-B4BF02E4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Триггер с функцией разрешения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9AA77A-D5C1-4C69-8AD6-3FE4A78DC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3853"/>
            <a:ext cx="9315929" cy="3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4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0E5A5-89F9-45DE-9F7C-95CFF1EB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Сбрасываемый триггер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06E06B-2DA5-407F-B31B-E4F2CA0E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48" y="2726665"/>
            <a:ext cx="4799613" cy="2369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772A4-3D73-4E95-A7DF-737249B4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41" y="3098307"/>
            <a:ext cx="3370740" cy="19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8F074-6531-4188-844B-F86042E8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Неустойчивая схема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025ACC-4FF0-42CF-8E4C-CC71718D0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000" y="3215936"/>
            <a:ext cx="3647619" cy="1304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2E004-6289-4F2F-A844-165911CAB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37" y="2618348"/>
            <a:ext cx="6316963" cy="31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9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B2E77-ED39-4048-8699-393DDEB6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Двухвходовой мультиплексор (2:1)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C7D0AA-96CE-430A-835B-4004F4935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88539"/>
            <a:ext cx="1628571" cy="17142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F7466-3671-4BFF-90FC-201D2F25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79" y="2783775"/>
            <a:ext cx="1838095" cy="2523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E17AD2-0C0D-4FDD-A18A-1A5779CA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682" y="2579014"/>
            <a:ext cx="2609524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FCC75-A9D3-4504-8F59-3368C00A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Гонки (</a:t>
            </a:r>
            <a:r>
              <a:rPr lang="en-US" dirty="0"/>
              <a:t>race condition</a:t>
            </a:r>
            <a:r>
              <a:rPr lang="ru-RU" dirty="0"/>
              <a:t>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3ECA77-5C45-4136-B0B5-9B9AB4D4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68" y="2431592"/>
            <a:ext cx="5502132" cy="2690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AEA11-8DFB-44E8-93E5-8D7B4A0F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577" y="1753642"/>
            <a:ext cx="4447713" cy="40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D04C3-75A2-4811-A924-F89772A3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Синхронные последовательных схемы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950D5-89BA-48B4-8160-349A9ACB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539"/>
            <a:ext cx="10515600" cy="3966423"/>
          </a:xfrm>
        </p:spPr>
        <p:txBody>
          <a:bodyPr/>
          <a:lstStyle/>
          <a:p>
            <a:r>
              <a:rPr lang="ru-RU" dirty="0"/>
              <a:t>Каждый элемент схемы является либо регистром, либо комбинационной схемой</a:t>
            </a:r>
          </a:p>
          <a:p>
            <a:r>
              <a:rPr lang="ru-RU" dirty="0"/>
              <a:t>Как минимум один элемент схемы является регистром</a:t>
            </a:r>
          </a:p>
          <a:p>
            <a:r>
              <a:rPr lang="ru-RU" dirty="0"/>
              <a:t>Все регистры тактируются единственным тактовым сигналом</a:t>
            </a:r>
          </a:p>
          <a:p>
            <a:r>
              <a:rPr lang="ru-RU" dirty="0"/>
              <a:t>В каждом циклическом пути присутствует как минимум один регистр</a:t>
            </a:r>
          </a:p>
        </p:txBody>
      </p:sp>
    </p:spTree>
    <p:extLst>
      <p:ext uri="{BB962C8B-B14F-4D97-AF65-F5344CB8AC3E}">
        <p14:creationId xmlns:p14="http://schemas.microsoft.com/office/powerpoint/2010/main" val="409137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71D05-C082-47BE-95F2-F4BD254C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схем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E89678-0E4C-4890-A440-83480E743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19" y="1690688"/>
            <a:ext cx="7249358" cy="14197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215A7-F7F3-4D39-BA49-12027920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572" y="1682018"/>
            <a:ext cx="3756320" cy="14370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42CBA-BBC4-4206-804D-DEA15B77E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76" y="3190905"/>
            <a:ext cx="5809524" cy="4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025825-B28D-4ACE-9DFD-17D92B27D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21" y="4124455"/>
            <a:ext cx="11228571" cy="2085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584B75-308D-48DA-A13C-F4C42D243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572" y="3190905"/>
            <a:ext cx="495238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87F25-A6A9-4BA6-9E1D-BDA0956F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Временная спецификация схемы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99E507-D5E3-457C-8477-994E1DD88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910" y="1690688"/>
            <a:ext cx="7244179" cy="47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566EC-C288-4B96-8377-CFD39EEB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Тактовая частота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D145AB-E5DF-45E4-90A5-CF23C8ABC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75" y="2610438"/>
            <a:ext cx="5213331" cy="1872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05EADD-5A60-458B-AD3C-A52B87A5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596" y="2150470"/>
            <a:ext cx="5377566" cy="29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4A1EC-69F1-4E88-A594-F9B169F8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без конвейеризации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FD337-5B5F-4BDB-9849-37A553F0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770" y="778883"/>
            <a:ext cx="1209545" cy="396462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79B0985-B6FD-4894-92EA-1DED12C83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8587" y="1690688"/>
            <a:ext cx="9488149" cy="41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24730-B3FF-4658-B176-58F44B58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Конвейеризация                          </a:t>
            </a:r>
            <a:r>
              <a:rPr lang="ru-RU" sz="3600" dirty="0"/>
              <a:t>182 МГц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04DD99-1AD3-4A52-A38E-222A7DE0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87" y="1775533"/>
            <a:ext cx="10225177" cy="4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6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D98DF-7170-4E6E-A1C9-4836845A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Конвейеризация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CBA9B7-8A74-4B6D-92B7-52FEE936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9902137" cy="3968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1A75F-6D55-4EE8-93A9-FD331355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324" y="846595"/>
            <a:ext cx="1676190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9C08A-8BBC-4CF7-B745-BD92814B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00DD1C-8365-4AB8-B8B5-5053F0ABD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2455"/>
            <a:ext cx="7211705" cy="31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08591-77B4-4888-A2E5-FE485DE2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 с асинхронным сбросом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C66203-8A73-48B8-8FC2-86E344D33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5264"/>
            <a:ext cx="6608243" cy="36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1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3FBAF-8347-4200-9F75-5E3411C6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Четырехвходовой</a:t>
            </a:r>
            <a:r>
              <a:rPr lang="ru-RU" dirty="0"/>
              <a:t> мультиплексор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ABC392-5BE2-4BA5-B00B-6C5882AF4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044" y="3212110"/>
            <a:ext cx="1352381" cy="1542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6157DA-8D77-45E5-ACE6-9304506F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180" y="1756347"/>
            <a:ext cx="3024847" cy="4841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DAC955-CC86-4D51-AF54-0F17B7522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782" y="2231157"/>
            <a:ext cx="2914286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93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7A190-3111-4CF1-88D4-9450A080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 с синхронным сбросом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F3D69F-0ABD-4044-B3F0-AD0220B75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3631"/>
            <a:ext cx="6227937" cy="35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9271D-6B86-4828-84A6-22AA7EAC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 с сигналом разрешения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F2F5D5-1E85-48F3-8673-D61EA989C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806087" cy="46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2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C0025-03E5-40F4-BC01-77A1F0F7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Синхронизатор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5E0DAB-8E73-4516-9CFD-46B0660DA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4313"/>
            <a:ext cx="5057031" cy="4321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672E92-F20F-433B-8AC2-DE5A00DD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86" y="2530362"/>
            <a:ext cx="4152381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740A9-E89E-41DF-8893-21208A46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Дешифратор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97EC04-EE08-494D-8924-3AB756051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2719"/>
            <a:ext cx="5710172" cy="46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6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6F892-2044-4F40-AE3F-B1F760B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приоритетов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6AD756-7FF3-4935-8307-10A519710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7504754" cy="38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8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7CE76-BA07-454C-BCA2-FB452262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Полный сумматор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382514-FE3C-4E53-8101-121CA1F52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905368" cy="46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85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DAA82-5A86-4FE1-84CA-51245107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Параметризованные модули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C1F14E-B1C0-4ED5-A353-622A0843F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7274"/>
            <a:ext cx="9749400" cy="35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23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B32C9-CC14-4C85-AD2D-E4770FB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Операторы </a:t>
            </a:r>
            <a:r>
              <a:rPr lang="en-US" dirty="0"/>
              <a:t>assert, error </a:t>
            </a:r>
            <a:r>
              <a:rPr lang="ru-RU" dirty="0"/>
              <a:t>и </a:t>
            </a:r>
            <a:r>
              <a:rPr lang="en-US" dirty="0"/>
              <a:t>stop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A74BE83-4D0B-49BE-8814-1D313A633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0706"/>
            <a:ext cx="8527919" cy="51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2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87485-3F6D-446A-9694-8A796475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Буфер с тремя </a:t>
            </a:r>
            <a:br>
              <a:rPr lang="ru-RU" dirty="0"/>
            </a:br>
            <a:r>
              <a:rPr lang="ru-RU" dirty="0"/>
              <a:t>состояниями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650E41-5AA1-4F41-8248-37309287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2790"/>
            <a:ext cx="2552381" cy="41904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551841-CA9F-4A50-8D9E-A77E4DCB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9000"/>
            <a:ext cx="2809524" cy="5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2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012DA-83B7-40D8-83DF-92EFD681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Неопределенные и плавающие входы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DC49BB-465B-47EA-BF8A-2C8736093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37" y="2219418"/>
            <a:ext cx="8516727" cy="35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A573C-ED36-41DC-87C8-38CD02C2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Дешифратор</a:t>
            </a:r>
            <a:r>
              <a:rPr lang="en-US" dirty="0"/>
              <a:t> 2:4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5D851C-F2F3-4F12-9FDD-DFB05217E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189" y="1700537"/>
            <a:ext cx="2304762" cy="20761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E6264-2DF3-4DD1-87CF-B69BA3B5F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60" y="4271130"/>
            <a:ext cx="3247619" cy="14761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82080-4E81-4489-8C6E-D1C75D7C8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27" y="1110680"/>
            <a:ext cx="4019048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9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607CD-55A2-4858-8BBC-4D1E4E15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Манипуляции с битами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12B07A-4674-4411-901B-DEDB164AD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542190"/>
            <a:ext cx="10008425" cy="5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F9718-F3EE-484B-9FFB-04C3FF3F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Задержка распространения и задержка реакции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3F69FA-3DF4-4F89-AC26-C468DC059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579" y="1578404"/>
            <a:ext cx="4875092" cy="47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304E-110A-4641-87BA-56C1981F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Кратчайшая цепь и цепь с наибольшей задержкой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83102B-58B9-4BED-AC10-B6CCD65C6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678" y="1979720"/>
            <a:ext cx="6964644" cy="39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8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B1FAA-7DE4-452A-AB35-E701568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Импульсная помеха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8A4ED1-64D2-4993-88FE-AC4525FC7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63" y="2577175"/>
            <a:ext cx="5733333" cy="2333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632F5-DC73-4DB3-AE5A-B13B2C73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33" y="1846555"/>
            <a:ext cx="5263403" cy="37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05C32-FD70-4540-BF8E-1F0ADD50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</a:t>
            </a:r>
            <a:r>
              <a:rPr lang="ru-RU" dirty="0"/>
              <a:t>триггер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2B70D-7B98-4824-9CE7-FD89EFD01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D-триггер копирует значение с D на Q по переднему фронту тактового импульса и помнит это состояние все остальное время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8D4366-9342-48CB-939F-40FE9B23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103" y="3044727"/>
            <a:ext cx="1813793" cy="23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BC43-1462-48EC-8B06-DE110FC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Перекрестно соединенные инверторы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15FB27-241F-411D-964C-87BCA8AE3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848" y="1950868"/>
            <a:ext cx="7144304" cy="29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2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177</Words>
  <Application>Microsoft Office PowerPoint</Application>
  <PresentationFormat>Широкоэкранный</PresentationFormat>
  <Paragraphs>47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Схемотехника (углубленный курс)</vt:lpstr>
      <vt:lpstr>Двухвходовой мультиплексор (2:1) </vt:lpstr>
      <vt:lpstr>Четырехвходовой мультиплексор </vt:lpstr>
      <vt:lpstr>Дешифратор 2:4 </vt:lpstr>
      <vt:lpstr>Задержка распространения и задержка реакции</vt:lpstr>
      <vt:lpstr>Кратчайшая цепь и цепь с наибольшей задержкой </vt:lpstr>
      <vt:lpstr>Импульсная помеха</vt:lpstr>
      <vt:lpstr>D-триггер</vt:lpstr>
      <vt:lpstr>Перекрестно соединенные инверторы </vt:lpstr>
      <vt:lpstr>Два стабильных состояния</vt:lpstr>
      <vt:lpstr>RS-триггер (защелка) </vt:lpstr>
      <vt:lpstr>Бистабильные состояния RS-триггера </vt:lpstr>
      <vt:lpstr>Таблица истинности RS-триггера </vt:lpstr>
      <vt:lpstr>D-триггер-защелка</vt:lpstr>
      <vt:lpstr>D-триггер</vt:lpstr>
      <vt:lpstr> Регистр</vt:lpstr>
      <vt:lpstr>Триггер с функцией разрешения </vt:lpstr>
      <vt:lpstr> Сбрасываемый триггер</vt:lpstr>
      <vt:lpstr>Неустойчивая схема</vt:lpstr>
      <vt:lpstr>Гонки (race condition)</vt:lpstr>
      <vt:lpstr> Синхронные последовательных схемы </vt:lpstr>
      <vt:lpstr>Примеры схем</vt:lpstr>
      <vt:lpstr> Временная спецификация схемы</vt:lpstr>
      <vt:lpstr>Тактовая частота</vt:lpstr>
      <vt:lpstr>Схема без конвейеризации</vt:lpstr>
      <vt:lpstr> Конвейеризация                          182 МГц</vt:lpstr>
      <vt:lpstr>Конвейеризация</vt:lpstr>
      <vt:lpstr>Регистр</vt:lpstr>
      <vt:lpstr>Регистр с асинхронным сбросом</vt:lpstr>
      <vt:lpstr>Регистр с синхронным сбросом</vt:lpstr>
      <vt:lpstr>Регистр с сигналом разрешения </vt:lpstr>
      <vt:lpstr> Синхронизатор</vt:lpstr>
      <vt:lpstr>Дешифратор</vt:lpstr>
      <vt:lpstr>Схема приоритетов</vt:lpstr>
      <vt:lpstr>Полный сумматор</vt:lpstr>
      <vt:lpstr>Параметризованные модули</vt:lpstr>
      <vt:lpstr>Операторы assert, error и stop</vt:lpstr>
      <vt:lpstr>Буфер с тремя  состояниями </vt:lpstr>
      <vt:lpstr>Неопределенные и плавающие входы</vt:lpstr>
      <vt:lpstr>Манипуляции с битами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Схемотехника (углубленный курс)</dc:title>
  <dc:creator>Максимов Иван Николаевич</dc:creator>
  <cp:lastModifiedBy>Максимов Иван Николаевич</cp:lastModifiedBy>
  <cp:revision>21</cp:revision>
  <dcterms:created xsi:type="dcterms:W3CDTF">2019-09-16T08:48:07Z</dcterms:created>
  <dcterms:modified xsi:type="dcterms:W3CDTF">2019-09-16T13:08:44Z</dcterms:modified>
</cp:coreProperties>
</file>